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617" r:id="rId2"/>
    <p:sldId id="594" r:id="rId3"/>
    <p:sldId id="621" r:id="rId4"/>
    <p:sldId id="618" r:id="rId5"/>
    <p:sldId id="578" r:id="rId6"/>
    <p:sldId id="608" r:id="rId7"/>
    <p:sldId id="610" r:id="rId8"/>
    <p:sldId id="609" r:id="rId9"/>
    <p:sldId id="606" r:id="rId10"/>
    <p:sldId id="650" r:id="rId11"/>
    <p:sldId id="633" r:id="rId12"/>
    <p:sldId id="636" r:id="rId13"/>
    <p:sldId id="635" r:id="rId14"/>
    <p:sldId id="634" r:id="rId15"/>
    <p:sldId id="638" r:id="rId16"/>
    <p:sldId id="639" r:id="rId17"/>
    <p:sldId id="640" r:id="rId18"/>
    <p:sldId id="643" r:id="rId19"/>
    <p:sldId id="644" r:id="rId20"/>
    <p:sldId id="653" r:id="rId21"/>
    <p:sldId id="652" r:id="rId22"/>
    <p:sldId id="668" r:id="rId23"/>
    <p:sldId id="666" r:id="rId24"/>
    <p:sldId id="672" r:id="rId25"/>
    <p:sldId id="671" r:id="rId26"/>
    <p:sldId id="642" r:id="rId27"/>
    <p:sldId id="648" r:id="rId28"/>
    <p:sldId id="649" r:id="rId29"/>
    <p:sldId id="654" r:id="rId30"/>
    <p:sldId id="663" r:id="rId31"/>
    <p:sldId id="664" r:id="rId32"/>
    <p:sldId id="660" r:id="rId33"/>
    <p:sldId id="656" r:id="rId34"/>
    <p:sldId id="651" r:id="rId35"/>
    <p:sldId id="658" r:id="rId36"/>
    <p:sldId id="661" r:id="rId37"/>
    <p:sldId id="662" r:id="rId38"/>
    <p:sldId id="669" r:id="rId39"/>
    <p:sldId id="673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FA822F-60A7-44A6-A9AC-B4E5F4436F8D}">
          <p14:sldIdLst>
            <p14:sldId id="617"/>
            <p14:sldId id="594"/>
            <p14:sldId id="621"/>
            <p14:sldId id="618"/>
            <p14:sldId id="578"/>
            <p14:sldId id="608"/>
            <p14:sldId id="610"/>
            <p14:sldId id="609"/>
            <p14:sldId id="606"/>
            <p14:sldId id="650"/>
            <p14:sldId id="633"/>
            <p14:sldId id="636"/>
            <p14:sldId id="635"/>
            <p14:sldId id="634"/>
            <p14:sldId id="638"/>
            <p14:sldId id="639"/>
            <p14:sldId id="640"/>
            <p14:sldId id="643"/>
            <p14:sldId id="644"/>
            <p14:sldId id="653"/>
            <p14:sldId id="652"/>
            <p14:sldId id="668"/>
            <p14:sldId id="666"/>
            <p14:sldId id="672"/>
            <p14:sldId id="671"/>
            <p14:sldId id="642"/>
            <p14:sldId id="648"/>
            <p14:sldId id="649"/>
            <p14:sldId id="654"/>
            <p14:sldId id="663"/>
            <p14:sldId id="664"/>
            <p14:sldId id="660"/>
            <p14:sldId id="656"/>
            <p14:sldId id="651"/>
            <p14:sldId id="658"/>
            <p14:sldId id="661"/>
            <p14:sldId id="662"/>
            <p14:sldId id="669"/>
            <p14:sldId id="6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der, Kip K." initials="AKK" lastIdx="24" clrIdx="0">
    <p:extLst>
      <p:ext uri="{19B8F6BF-5375-455C-9EA6-DF929625EA0E}">
        <p15:presenceInfo xmlns:p15="http://schemas.microsoft.com/office/powerpoint/2012/main" userId="S-1-5-21-3697291689-1161744426-439199626-28785" providerId="AD"/>
      </p:ext>
    </p:extLst>
  </p:cmAuthor>
  <p:cmAuthor id="2" name="Smith, David W." initials="SDW" lastIdx="20" clrIdx="1">
    <p:extLst>
      <p:ext uri="{19B8F6BF-5375-455C-9EA6-DF929625EA0E}">
        <p15:presenceInfo xmlns:p15="http://schemas.microsoft.com/office/powerpoint/2012/main" userId="S-1-5-21-3697291689-1161744426-439199626-374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3366" autoAdjust="0"/>
  </p:normalViewPr>
  <p:slideViewPr>
    <p:cSldViewPr snapToGrid="0">
      <p:cViewPr varScale="1">
        <p:scale>
          <a:sx n="62" d="100"/>
          <a:sy n="62" d="100"/>
        </p:scale>
        <p:origin x="17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84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169589" cy="481534"/>
          </a:xfrm>
          <a:prstGeom prst="rect">
            <a:avLst/>
          </a:prstGeom>
        </p:spPr>
        <p:txBody>
          <a:bodyPr vert="horz" lIns="94701" tIns="47354" rIns="94701" bIns="473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959" y="4"/>
            <a:ext cx="3169589" cy="481534"/>
          </a:xfrm>
          <a:prstGeom prst="rect">
            <a:avLst/>
          </a:prstGeom>
        </p:spPr>
        <p:txBody>
          <a:bodyPr vert="horz" lIns="94701" tIns="47354" rIns="94701" bIns="47354" rtlCol="0"/>
          <a:lstStyle>
            <a:lvl1pPr algn="r">
              <a:defRPr sz="1200"/>
            </a:lvl1pPr>
          </a:lstStyle>
          <a:p>
            <a:fld id="{EC52157C-EA42-4A07-AE25-51288B7257C5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671"/>
            <a:ext cx="3169589" cy="481534"/>
          </a:xfrm>
          <a:prstGeom prst="rect">
            <a:avLst/>
          </a:prstGeom>
        </p:spPr>
        <p:txBody>
          <a:bodyPr vert="horz" lIns="94701" tIns="47354" rIns="94701" bIns="473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959" y="9119671"/>
            <a:ext cx="3169589" cy="481534"/>
          </a:xfrm>
          <a:prstGeom prst="rect">
            <a:avLst/>
          </a:prstGeom>
        </p:spPr>
        <p:txBody>
          <a:bodyPr vert="horz" lIns="94701" tIns="47354" rIns="94701" bIns="47354" rtlCol="0" anchor="b"/>
          <a:lstStyle>
            <a:lvl1pPr algn="r">
              <a:defRPr sz="1200"/>
            </a:lvl1pPr>
          </a:lstStyle>
          <a:p>
            <a:fld id="{87AE303C-491B-49C9-95BB-374087CB4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24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3169921" cy="480060"/>
          </a:xfrm>
          <a:prstGeom prst="rect">
            <a:avLst/>
          </a:prstGeom>
        </p:spPr>
        <p:txBody>
          <a:bodyPr vert="horz" lIns="96618" tIns="48308" rIns="96618" bIns="483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7"/>
            <a:ext cx="3169921" cy="480060"/>
          </a:xfrm>
          <a:prstGeom prst="rect">
            <a:avLst/>
          </a:prstGeom>
        </p:spPr>
        <p:txBody>
          <a:bodyPr vert="horz" lIns="96618" tIns="48308" rIns="96618" bIns="48308" rtlCol="0"/>
          <a:lstStyle>
            <a:lvl1pPr algn="r">
              <a:defRPr sz="1200"/>
            </a:lvl1pPr>
          </a:lstStyle>
          <a:p>
            <a:fld id="{E54C1DF0-3A1C-4C18-A15A-C207B9AB9899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8" tIns="48308" rIns="96618" bIns="483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3"/>
            <a:ext cx="5852160" cy="4320540"/>
          </a:xfrm>
          <a:prstGeom prst="rect">
            <a:avLst/>
          </a:prstGeom>
        </p:spPr>
        <p:txBody>
          <a:bodyPr vert="horz" lIns="96618" tIns="48308" rIns="96618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81"/>
            <a:ext cx="3169921" cy="480060"/>
          </a:xfrm>
          <a:prstGeom prst="rect">
            <a:avLst/>
          </a:prstGeom>
        </p:spPr>
        <p:txBody>
          <a:bodyPr vert="horz" lIns="96618" tIns="48308" rIns="96618" bIns="483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81"/>
            <a:ext cx="3169921" cy="480060"/>
          </a:xfrm>
          <a:prstGeom prst="rect">
            <a:avLst/>
          </a:prstGeom>
        </p:spPr>
        <p:txBody>
          <a:bodyPr vert="horz" lIns="96618" tIns="48308" rIns="96618" bIns="48308" rtlCol="0" anchor="b"/>
          <a:lstStyle>
            <a:lvl1pPr algn="r">
              <a:defRPr sz="1200"/>
            </a:lvl1pPr>
          </a:lstStyle>
          <a:p>
            <a:fld id="{F5CF7AE7-0782-46E6-9DF0-4DAD666A16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9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1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571" indent="-177571">
              <a:buFont typeface="Arial" panose="020B0604020202020204" pitchFamily="34" charset="0"/>
              <a:buChar char="•"/>
            </a:pPr>
            <a:r>
              <a:rPr lang="en-US" dirty="0"/>
              <a:t>Water levels can recover by 10's of feet during most extreme wet years like 1983, 1995, and 1997.</a:t>
            </a:r>
          </a:p>
          <a:p>
            <a:pPr marL="177571" indent="-177571">
              <a:buFont typeface="Arial" panose="020B0604020202020204" pitchFamily="34" charset="0"/>
              <a:buChar char="•"/>
            </a:pPr>
            <a:endParaRPr lang="en-US" dirty="0"/>
          </a:p>
          <a:p>
            <a:pPr marL="177571" indent="-177571">
              <a:buFont typeface="Arial" panose="020B0604020202020204" pitchFamily="34" charset="0"/>
              <a:buChar char="•"/>
            </a:pPr>
            <a:r>
              <a:rPr lang="en-US" dirty="0"/>
              <a:t>However, recharge events are too infrequent too balance the observed declines.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F7AE7-0782-46E6-9DF0-4DAD666A16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8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571" indent="-177571">
              <a:buFont typeface="Arial" panose="020B0604020202020204" pitchFamily="34" charset="0"/>
              <a:buChar char="•"/>
            </a:pPr>
            <a:r>
              <a:rPr lang="en-US" dirty="0"/>
              <a:t>Water levels can recover by 10's of feet during most extreme wet years like 1983, 1995, and 1997.</a:t>
            </a:r>
          </a:p>
          <a:p>
            <a:pPr marL="177571" indent="-177571">
              <a:buFont typeface="Arial" panose="020B0604020202020204" pitchFamily="34" charset="0"/>
              <a:buChar char="•"/>
            </a:pPr>
            <a:endParaRPr lang="en-US" dirty="0"/>
          </a:p>
          <a:p>
            <a:pPr marL="177571" indent="-177571">
              <a:buFont typeface="Arial" panose="020B0604020202020204" pitchFamily="34" charset="0"/>
              <a:buChar char="•"/>
            </a:pPr>
            <a:r>
              <a:rPr lang="en-US" dirty="0"/>
              <a:t>However, recharge events are too infrequent too balance the observed declines.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F7AE7-0782-46E6-9DF0-4DAD666A16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1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571" indent="-177571">
              <a:buFont typeface="Arial" panose="020B0604020202020204" pitchFamily="34" charset="0"/>
              <a:buChar char="•"/>
            </a:pPr>
            <a:r>
              <a:rPr lang="en-US" dirty="0"/>
              <a:t>Water levels can recover by 10's of feet during most extreme wet years like 1983, 1995, and 1997.</a:t>
            </a:r>
          </a:p>
          <a:p>
            <a:pPr marL="177571" indent="-177571">
              <a:buFont typeface="Arial" panose="020B0604020202020204" pitchFamily="34" charset="0"/>
              <a:buChar char="•"/>
            </a:pPr>
            <a:endParaRPr lang="en-US" dirty="0"/>
          </a:p>
          <a:p>
            <a:pPr marL="177571" indent="-177571">
              <a:buFont typeface="Arial" panose="020B0604020202020204" pitchFamily="34" charset="0"/>
              <a:buChar char="•"/>
            </a:pPr>
            <a:r>
              <a:rPr lang="en-US" dirty="0"/>
              <a:t>However, recharge events are too infrequent too balance the observed declines.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F7AE7-0782-46E6-9DF0-4DAD666A169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1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4813" y="6024308"/>
            <a:ext cx="1915589" cy="551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900" tIns="44450" rIns="88900" bIns="44450">
            <a:spAutoFit/>
          </a:bodyPr>
          <a:lstStyle/>
          <a:p>
            <a:pPr defTabSz="885825">
              <a:defRPr/>
            </a:pP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Nevada Water Science Center</a:t>
            </a:r>
          </a:p>
          <a:p>
            <a:pPr defTabSz="885825">
              <a:defRPr/>
            </a:pP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the Interior</a:t>
            </a:r>
          </a:p>
          <a:p>
            <a:pPr defTabSz="885825">
              <a:defRPr/>
            </a:pP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Geological Survey</a:t>
            </a:r>
          </a:p>
        </p:txBody>
      </p:sp>
      <p:pic>
        <p:nvPicPr>
          <p:cNvPr id="5" name="Picture 5" descr="D:\Vugraph Info\Vugraph Templates\Templates-NEW-NMP and Bureau\ident_4_onscreen_png.png"/>
          <p:cNvPicPr>
            <a:picLocks noChangeAspect="1" noChangeArrowheads="1"/>
          </p:cNvPicPr>
          <p:nvPr/>
        </p:nvPicPr>
        <p:blipFill>
          <a:blip r:embed="rId2">
            <a:lum bright="100000"/>
          </a:blip>
          <a:srcRect/>
          <a:stretch>
            <a:fillRect/>
          </a:stretch>
        </p:blipFill>
        <p:spPr bwMode="black">
          <a:xfrm>
            <a:off x="457200" y="461963"/>
            <a:ext cx="2057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305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7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A8D7A13-D879-48E9-9CE4-BB2F35BB7D0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5" descr="D:\Vugraph Info\Vugraph Templates\Templates-NEW-NMP and Bureau\ident-small_4_onscreen_png.png"/>
          <p:cNvPicPr>
            <a:picLocks noChangeAspect="1" noChangeArrowheads="1"/>
          </p:cNvPicPr>
          <p:nvPr userDrawn="1"/>
        </p:nvPicPr>
        <p:blipFill>
          <a:blip r:embed="rId12">
            <a:lum bright="100000"/>
          </a:blip>
          <a:srcRect/>
          <a:stretch>
            <a:fillRect/>
          </a:stretch>
        </p:blipFill>
        <p:spPr bwMode="black">
          <a:xfrm>
            <a:off x="162231" y="6416826"/>
            <a:ext cx="1143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lland@usgs.gov" TargetMode="External"/><Relationship Id="rId2" Type="http://schemas.openxmlformats.org/officeDocument/2006/relationships/hyperlink" Target="mailto:dwsmith@usgs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en-US" sz="2000" dirty="0"/>
          </a:p>
          <a:p>
            <a:r>
              <a:rPr lang="en-US" sz="2000" dirty="0"/>
              <a:t>By David W. Smith (</a:t>
            </a:r>
            <a:r>
              <a:rPr lang="en-US" sz="2000" dirty="0">
                <a:hlinkClick r:id="rId2"/>
              </a:rPr>
              <a:t>dwsmith@usgs.gov</a:t>
            </a:r>
            <a:r>
              <a:rPr lang="en-US" sz="2000" dirty="0"/>
              <a:t>) and Kip K. Allander (</a:t>
            </a:r>
            <a:r>
              <a:rPr lang="en-US" sz="2000" dirty="0">
                <a:hlinkClick r:id="rId3"/>
              </a:rPr>
              <a:t>kalland@usgs.gov</a:t>
            </a:r>
            <a:r>
              <a:rPr lang="en-US" sz="2000" dirty="0"/>
              <a:t>) </a:t>
            </a:r>
            <a:endParaRPr lang="en-US" dirty="0"/>
          </a:p>
          <a:p>
            <a:r>
              <a:rPr lang="en-US" dirty="0"/>
              <a:t>VC Highlands Fire Station</a:t>
            </a:r>
          </a:p>
          <a:p>
            <a:r>
              <a:rPr lang="en-US" dirty="0"/>
              <a:t>May 10th,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Virginia City Highlands Groundwater Investigation Update </a:t>
            </a:r>
            <a:br>
              <a:rPr lang="en-US" dirty="0"/>
            </a:br>
            <a:r>
              <a:rPr lang="en-US" sz="3100" dirty="0"/>
              <a:t>Year 1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3607840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9B5020-15A6-4226-A1B5-9B29EB7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Project Status – Year 1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AA4B08-7DCE-4648-89C8-95B5FF60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8896"/>
            <a:ext cx="8229600" cy="5325904"/>
          </a:xfrm>
        </p:spPr>
        <p:txBody>
          <a:bodyPr>
            <a:normAutofit fontScale="92500"/>
          </a:bodyPr>
          <a:lstStyle/>
          <a:p>
            <a:r>
              <a:rPr lang="en-US" dirty="0"/>
              <a:t>Project timeline </a:t>
            </a:r>
            <a:r>
              <a:rPr lang="en-US" u="sng" dirty="0"/>
              <a:t>15 percent complete</a:t>
            </a:r>
            <a:r>
              <a:rPr lang="en-US" dirty="0"/>
              <a:t> (July-May)</a:t>
            </a:r>
          </a:p>
          <a:p>
            <a:pPr lvl="1"/>
            <a:r>
              <a:rPr lang="en-US" dirty="0"/>
              <a:t>Monitoring and study timeline July, 2017 to June, 2022</a:t>
            </a:r>
          </a:p>
          <a:p>
            <a:pPr lvl="1"/>
            <a:r>
              <a:rPr lang="en-US" dirty="0"/>
              <a:t>First year objectives field work and data collection </a:t>
            </a:r>
          </a:p>
          <a:p>
            <a:pPr lvl="1"/>
            <a:endParaRPr lang="en-US" dirty="0"/>
          </a:p>
          <a:p>
            <a:r>
              <a:rPr lang="en-US" sz="3000" dirty="0"/>
              <a:t>Year 1 Tasks</a:t>
            </a:r>
          </a:p>
          <a:p>
            <a:pPr lvl="1"/>
            <a:r>
              <a:rPr lang="en-US" sz="2600" dirty="0"/>
              <a:t>Establish Groundwater Monitoring Network</a:t>
            </a:r>
          </a:p>
          <a:p>
            <a:pPr lvl="2"/>
            <a:r>
              <a:rPr lang="en-US" sz="2600" dirty="0"/>
              <a:t>Install continuous pressure transducers</a:t>
            </a:r>
          </a:p>
          <a:p>
            <a:pPr lvl="1"/>
            <a:r>
              <a:rPr lang="en-US" sz="2600" dirty="0"/>
              <a:t>Install 4 precipitation gages</a:t>
            </a:r>
          </a:p>
          <a:p>
            <a:pPr lvl="1"/>
            <a:r>
              <a:rPr lang="en-US" sz="2600" dirty="0"/>
              <a:t>Measure flow of Lousetown Creek </a:t>
            </a:r>
            <a:r>
              <a:rPr lang="en-US" sz="2200" dirty="0"/>
              <a:t>(Runoff from the VC Highlands)</a:t>
            </a:r>
          </a:p>
          <a:p>
            <a:pPr lvl="1"/>
            <a:r>
              <a:rPr lang="en-US" sz="2600" dirty="0"/>
              <a:t>Flow loss measurements in Lousetown Creek </a:t>
            </a:r>
            <a:r>
              <a:rPr lang="en-US" sz="2200" dirty="0"/>
              <a:t>(Recharge potential)</a:t>
            </a:r>
          </a:p>
          <a:p>
            <a:pPr lvl="1"/>
            <a:r>
              <a:rPr lang="en-US" sz="2600" dirty="0"/>
              <a:t>Collect Survey-Grade GPS at well measuring points</a:t>
            </a:r>
          </a:p>
          <a:p>
            <a:pPr lvl="1"/>
            <a:r>
              <a:rPr lang="en-US" sz="2600" dirty="0"/>
              <a:t>Collect cuttings samples from domestic well drill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39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Status Update –Groundwater Well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Visited 62 domestic wells</a:t>
            </a:r>
          </a:p>
          <a:p>
            <a:pPr lvl="1"/>
            <a:r>
              <a:rPr lang="en-US" dirty="0"/>
              <a:t>4 wells had physical obstructions in the well preventing measurement</a:t>
            </a:r>
          </a:p>
          <a:p>
            <a:pPr lvl="1"/>
            <a:r>
              <a:rPr lang="en-US" dirty="0"/>
              <a:t>3 wells were close to other wells already added to the network. </a:t>
            </a:r>
          </a:p>
          <a:p>
            <a:pPr lvl="1"/>
            <a:r>
              <a:rPr lang="en-US" dirty="0"/>
              <a:t>Limited to area of volunteers, good spatial distribution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55 wells in the VC Highlands network</a:t>
            </a:r>
          </a:p>
          <a:p>
            <a:pPr lvl="1"/>
            <a:r>
              <a:rPr lang="en-US" dirty="0"/>
              <a:t>1 acre parcels – 40 wells (includes 20 parcels between 2 and 4 acres)</a:t>
            </a:r>
          </a:p>
          <a:p>
            <a:pPr lvl="1"/>
            <a:r>
              <a:rPr lang="en-US" dirty="0"/>
              <a:t>10 acre parcels – 14 wells</a:t>
            </a:r>
          </a:p>
          <a:p>
            <a:pPr lvl="1"/>
            <a:r>
              <a:rPr lang="en-US" dirty="0"/>
              <a:t>40 acre parcel – 1 well (limited by volunteers)</a:t>
            </a:r>
          </a:p>
        </p:txBody>
      </p:sp>
    </p:spTree>
    <p:extLst>
      <p:ext uri="{BB962C8B-B14F-4D97-AF65-F5344CB8AC3E}">
        <p14:creationId xmlns:p14="http://schemas.microsoft.com/office/powerpoint/2010/main" val="257357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52"/>
            <a:ext cx="8229600" cy="1143000"/>
          </a:xfrm>
        </p:spPr>
        <p:txBody>
          <a:bodyPr anchor="ctr"/>
          <a:lstStyle/>
          <a:p>
            <a:r>
              <a:rPr lang="en-US" dirty="0"/>
              <a:t>How to access groundwater data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" y="1266474"/>
            <a:ext cx="9136214" cy="4859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152"/>
            <a:ext cx="9144000" cy="4867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" y="1266474"/>
            <a:ext cx="9136214" cy="4859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1891" y="1437011"/>
            <a:ext cx="7803397" cy="2203525"/>
            <a:chOff x="991891" y="1437011"/>
            <a:chExt cx="7803397" cy="2203525"/>
          </a:xfrm>
        </p:grpSpPr>
        <p:sp>
          <p:nvSpPr>
            <p:cNvPr id="8" name="TextBox 7"/>
            <p:cNvSpPr txBox="1"/>
            <p:nvPr/>
          </p:nvSpPr>
          <p:spPr>
            <a:xfrm>
              <a:off x="2727702" y="3055761"/>
              <a:ext cx="6067586" cy="584775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349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https://waterdata.usgs.gov/nwis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91891" y="1437011"/>
              <a:ext cx="2092271" cy="302674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991891" y="1739685"/>
              <a:ext cx="1735811" cy="13160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3103535" y="1437011"/>
              <a:ext cx="5691753" cy="16187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7786" y="5238427"/>
            <a:ext cx="1340567" cy="604434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52"/>
            <a:ext cx="8229600" cy="1143000"/>
          </a:xfrm>
        </p:spPr>
        <p:txBody>
          <a:bodyPr anchor="ctr"/>
          <a:lstStyle/>
          <a:p>
            <a:r>
              <a:rPr lang="en-US" dirty="0"/>
              <a:t>How to access groundwater data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" y="1266474"/>
            <a:ext cx="9136214" cy="4859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152"/>
            <a:ext cx="9144000" cy="48674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32" y="5174901"/>
            <a:ext cx="1756846" cy="21101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414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Surface water sites (grey) automatically displayed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585"/>
            <a:ext cx="9144000" cy="4843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873829"/>
            <a:ext cx="1727200" cy="84182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625" y="4989286"/>
            <a:ext cx="1714500" cy="22565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37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(red) &amp; Inactive (pink) site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49"/>
            <a:ext cx="9144000" cy="48701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42064" y="3580108"/>
            <a:ext cx="2574103" cy="1270379"/>
            <a:chOff x="1842064" y="3580108"/>
            <a:chExt cx="2574103" cy="1270379"/>
          </a:xfrm>
        </p:grpSpPr>
        <p:sp>
          <p:nvSpPr>
            <p:cNvPr id="5" name="Rectangle 4"/>
            <p:cNvSpPr/>
            <p:nvPr/>
          </p:nvSpPr>
          <p:spPr>
            <a:xfrm>
              <a:off x="3518115" y="3580108"/>
              <a:ext cx="371960" cy="340963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2064" y="4204156"/>
              <a:ext cx="2574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Scroll or use zoom bar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to find VC Highlands Sites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464231" y="3921071"/>
              <a:ext cx="929898" cy="28308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274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8803"/>
            <a:ext cx="8229600" cy="1143000"/>
          </a:xfrm>
        </p:spPr>
        <p:txBody>
          <a:bodyPr/>
          <a:lstStyle/>
          <a:p>
            <a:r>
              <a:rPr lang="en-US" dirty="0"/>
              <a:t>Zoom to Northwestern Nevada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220"/>
            <a:ext cx="9144000" cy="48535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77151" y="2893955"/>
            <a:ext cx="4278213" cy="1252572"/>
            <a:chOff x="3518114" y="2723474"/>
            <a:chExt cx="4278213" cy="1252572"/>
          </a:xfrm>
        </p:grpSpPr>
        <p:sp>
          <p:nvSpPr>
            <p:cNvPr id="9" name="Rectangle 8"/>
            <p:cNvSpPr/>
            <p:nvPr/>
          </p:nvSpPr>
          <p:spPr>
            <a:xfrm>
              <a:off x="3518114" y="3635083"/>
              <a:ext cx="371960" cy="340963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13368" y="2723474"/>
              <a:ext cx="3782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Zoom (scroll) to find VC Highlands Sites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3959817" y="3092806"/>
              <a:ext cx="1511085" cy="54227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8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880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VC Highlands Groundwater Network (55 Wells)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010"/>
            <a:ext cx="9144000" cy="4866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5776" y="6353767"/>
            <a:ext cx="562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send an email for a link to sites [dwsmith@usgs.gov]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D7F3AD-8E90-4BEF-859E-A1526C3F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38" y="858485"/>
            <a:ext cx="7608324" cy="54952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0A1BE8C-A533-43A3-85F9-17958FEC443C}"/>
              </a:ext>
            </a:extLst>
          </p:cNvPr>
          <p:cNvSpPr/>
          <p:nvPr/>
        </p:nvSpPr>
        <p:spPr>
          <a:xfrm>
            <a:off x="5031608" y="3170533"/>
            <a:ext cx="685904" cy="29614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B1512-9A57-4B32-AD18-369F6840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2FECD-621A-466B-94C0-61F74F669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F52975-5069-4557-A16E-D23B68A62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56"/>
          <a:stretch/>
        </p:blipFill>
        <p:spPr>
          <a:xfrm>
            <a:off x="0" y="-151321"/>
            <a:ext cx="9144000" cy="7247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75F4EB-804B-47D1-AE4A-24FC09BBA263}"/>
              </a:ext>
            </a:extLst>
          </p:cNvPr>
          <p:cNvSpPr/>
          <p:nvPr/>
        </p:nvSpPr>
        <p:spPr>
          <a:xfrm>
            <a:off x="339028" y="4155272"/>
            <a:ext cx="3891328" cy="33634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51580-EB20-4642-BEA5-F1D144F8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724"/>
            <a:ext cx="8229600" cy="1143000"/>
          </a:xfrm>
        </p:spPr>
        <p:txBody>
          <a:bodyPr anchor="ctr"/>
          <a:lstStyle/>
          <a:p>
            <a:r>
              <a:rPr lang="en-US" dirty="0"/>
              <a:t>Graph of Water-level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B0A3D2-7BC0-41DC-8D4F-9D6473D1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85538B-CCB3-4C11-9A8B-120852B7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"/>
          <a:stretch/>
        </p:blipFill>
        <p:spPr>
          <a:xfrm>
            <a:off x="0" y="988360"/>
            <a:ext cx="9144000" cy="5251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425BD4-6959-4E2A-9080-0C220401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5137"/>
            <a:ext cx="8239125" cy="61055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BA58E4D-2CFD-45C2-A5E9-6109FE468A1B}"/>
              </a:ext>
            </a:extLst>
          </p:cNvPr>
          <p:cNvGrpSpPr/>
          <p:nvPr/>
        </p:nvGrpSpPr>
        <p:grpSpPr>
          <a:xfrm>
            <a:off x="1927225" y="1946694"/>
            <a:ext cx="5266336" cy="2839817"/>
            <a:chOff x="1927225" y="1946694"/>
            <a:chExt cx="5266336" cy="28398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A8618E7-E241-4BB6-AF43-7919B3F70EB5}"/>
                </a:ext>
              </a:extLst>
            </p:cNvPr>
            <p:cNvSpPr txBox="1"/>
            <p:nvPr/>
          </p:nvSpPr>
          <p:spPr>
            <a:xfrm>
              <a:off x="2374900" y="1946694"/>
              <a:ext cx="2635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Driller’s Report water level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DFAA43A-EBA7-4772-BFC6-0D13CDDC75F1}"/>
                </a:ext>
              </a:extLst>
            </p:cNvPr>
            <p:cNvSpPr txBox="1"/>
            <p:nvPr/>
          </p:nvSpPr>
          <p:spPr>
            <a:xfrm>
              <a:off x="4380227" y="3863181"/>
              <a:ext cx="28133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USGS quarterly water-level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measurements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53BF2D2C-4E10-41B6-BB45-8B64E979A272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1927225" y="2316026"/>
              <a:ext cx="1765344" cy="12676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DD938F72-F184-4146-9A5C-62A6C6C178AA}"/>
                </a:ext>
              </a:extLst>
            </p:cNvPr>
            <p:cNvCxnSpPr>
              <a:cxnSpLocks/>
            </p:cNvCxnSpPr>
            <p:nvPr/>
          </p:nvCxnSpPr>
          <p:spPr>
            <a:xfrm>
              <a:off x="5905500" y="4432300"/>
              <a:ext cx="1041400" cy="354211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3C46D6-321F-41FF-AB6C-A67EC283D904}"/>
              </a:ext>
            </a:extLst>
          </p:cNvPr>
          <p:cNvSpPr txBox="1"/>
          <p:nvPr/>
        </p:nvSpPr>
        <p:spPr>
          <a:xfrm>
            <a:off x="4225993" y="5188724"/>
            <a:ext cx="261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Water-level rise ~1.4 feet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3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883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Review – Why are we monitoring groundwater resources</a:t>
            </a:r>
          </a:p>
          <a:p>
            <a:pPr lvl="1"/>
            <a:r>
              <a:rPr lang="en-US" dirty="0"/>
              <a:t>Previously measured water-level declines</a:t>
            </a:r>
          </a:p>
          <a:p>
            <a:pPr lvl="1"/>
            <a:r>
              <a:rPr lang="en-US" dirty="0"/>
              <a:t>Deepening and re-drilling of domestic wells</a:t>
            </a:r>
          </a:p>
          <a:p>
            <a:endParaRPr lang="en-US" dirty="0"/>
          </a:p>
          <a:p>
            <a:r>
              <a:rPr lang="en-US" dirty="0"/>
              <a:t>Current groundwater well network</a:t>
            </a:r>
          </a:p>
          <a:p>
            <a:pPr lvl="1"/>
            <a:r>
              <a:rPr lang="en-US" dirty="0"/>
              <a:t>How to access data</a:t>
            </a:r>
          </a:p>
          <a:p>
            <a:pPr lvl="1"/>
            <a:r>
              <a:rPr lang="en-US" dirty="0"/>
              <a:t>Site data based on parcel size (1/10/40 acres)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/>
              <a:t>Virginia City Highlands Data</a:t>
            </a:r>
          </a:p>
          <a:p>
            <a:pPr lvl="1"/>
            <a:r>
              <a:rPr lang="en-US" dirty="0"/>
              <a:t>Precipitation data</a:t>
            </a:r>
          </a:p>
          <a:p>
            <a:pPr lvl="1"/>
            <a:r>
              <a:rPr lang="en-US" dirty="0"/>
              <a:t>Water-level conditions (increases and declines)</a:t>
            </a:r>
          </a:p>
          <a:p>
            <a:pPr lvl="1"/>
            <a:r>
              <a:rPr lang="en-US" dirty="0"/>
              <a:t>Continuous water-level data</a:t>
            </a:r>
          </a:p>
          <a:p>
            <a:pPr lvl="1"/>
            <a:r>
              <a:rPr lang="en-US" dirty="0"/>
              <a:t>Lousetown Creek streamflow data</a:t>
            </a:r>
          </a:p>
        </p:txBody>
      </p:sp>
    </p:spTree>
    <p:extLst>
      <p:ext uri="{BB962C8B-B14F-4D97-AF65-F5344CB8AC3E}">
        <p14:creationId xmlns:p14="http://schemas.microsoft.com/office/powerpoint/2010/main" val="3417524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E462BA-ABF4-4EE2-93F7-A791C3D4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6906"/>
            <a:ext cx="8229600" cy="1143000"/>
          </a:xfrm>
        </p:spPr>
        <p:txBody>
          <a:bodyPr anchor="ctr"/>
          <a:lstStyle/>
          <a:p>
            <a:r>
              <a:rPr lang="en-US" dirty="0"/>
              <a:t>Groundwater Sites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F75191-2D1A-40EF-8BB9-E8FF99A8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0A177F-C2F3-46C0-83A4-A6792FB9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37" y="920999"/>
            <a:ext cx="6802733" cy="54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3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8A3F6-F913-4D62-AD72-4BC742D8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8C6D87-40A6-4504-8F4A-917411D59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736FC0-8C14-4758-A095-97862BE9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87" y="956435"/>
            <a:ext cx="6774671" cy="5411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F2DED-6D40-4D65-AF32-E163BBF4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5" y="274638"/>
            <a:ext cx="8268185" cy="609335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A064996-624E-4CBD-A562-A1CD22607B0D}"/>
              </a:ext>
            </a:extLst>
          </p:cNvPr>
          <p:cNvCxnSpPr/>
          <p:nvPr/>
        </p:nvCxnSpPr>
        <p:spPr>
          <a:xfrm>
            <a:off x="1798655" y="1728316"/>
            <a:ext cx="3406391" cy="1225899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34314D5-9992-4B67-9D75-15A35027078E}"/>
              </a:ext>
            </a:extLst>
          </p:cNvPr>
          <p:cNvCxnSpPr>
            <a:cxnSpLocks/>
          </p:cNvCxnSpPr>
          <p:nvPr/>
        </p:nvCxnSpPr>
        <p:spPr>
          <a:xfrm>
            <a:off x="5407688" y="3126712"/>
            <a:ext cx="772048" cy="1616110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A59FD40-D581-424E-B823-856ED5F7956D}"/>
              </a:ext>
            </a:extLst>
          </p:cNvPr>
          <p:cNvCxnSpPr>
            <a:cxnSpLocks/>
          </p:cNvCxnSpPr>
          <p:nvPr/>
        </p:nvCxnSpPr>
        <p:spPr>
          <a:xfrm>
            <a:off x="6394102" y="4828568"/>
            <a:ext cx="870857" cy="165463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51E946-51C3-4B35-A279-AC3E078349DA}"/>
              </a:ext>
            </a:extLst>
          </p:cNvPr>
          <p:cNvSpPr txBox="1"/>
          <p:nvPr/>
        </p:nvSpPr>
        <p:spPr>
          <a:xfrm>
            <a:off x="2190541" y="38631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00F52E-2809-4C02-94B8-CF72F1FFF737}"/>
              </a:ext>
            </a:extLst>
          </p:cNvPr>
          <p:cNvSpPr txBox="1"/>
          <p:nvPr/>
        </p:nvSpPr>
        <p:spPr>
          <a:xfrm>
            <a:off x="2375272" y="2705798"/>
            <a:ext cx="131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-6.6 ft/year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8DE0F9-C362-4F18-B16A-2FB54E35C27E}"/>
              </a:ext>
            </a:extLst>
          </p:cNvPr>
          <p:cNvSpPr txBox="1"/>
          <p:nvPr/>
        </p:nvSpPr>
        <p:spPr>
          <a:xfrm>
            <a:off x="4312684" y="4151176"/>
            <a:ext cx="144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-36.0 ft/year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4DD984E-E81E-45F5-8C08-3F6BE55DD48E}"/>
              </a:ext>
            </a:extLst>
          </p:cNvPr>
          <p:cNvSpPr txBox="1"/>
          <p:nvPr/>
        </p:nvSpPr>
        <p:spPr>
          <a:xfrm>
            <a:off x="6213230" y="3811299"/>
            <a:ext cx="131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-2.7 ft/year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C51641E-9CD8-442C-A22F-413EFE7FA14A}"/>
              </a:ext>
            </a:extLst>
          </p:cNvPr>
          <p:cNvCxnSpPr>
            <a:stCxn id="14" idx="0"/>
          </p:cNvCxnSpPr>
          <p:nvPr/>
        </p:nvCxnSpPr>
        <p:spPr>
          <a:xfrm flipV="1">
            <a:off x="3032760" y="2341265"/>
            <a:ext cx="283196" cy="36453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36E44089-6150-415C-B712-AA2F0AC65B30}"/>
              </a:ext>
            </a:extLst>
          </p:cNvPr>
          <p:cNvCxnSpPr>
            <a:cxnSpLocks/>
          </p:cNvCxnSpPr>
          <p:nvPr/>
        </p:nvCxnSpPr>
        <p:spPr>
          <a:xfrm flipV="1">
            <a:off x="5033490" y="3858567"/>
            <a:ext cx="603635" cy="29260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A1C1B1D-46F1-4136-923E-BE610943A999}"/>
              </a:ext>
            </a:extLst>
          </p:cNvPr>
          <p:cNvCxnSpPr>
            <a:cxnSpLocks/>
          </p:cNvCxnSpPr>
          <p:nvPr/>
        </p:nvCxnSpPr>
        <p:spPr>
          <a:xfrm>
            <a:off x="6806025" y="4224867"/>
            <a:ext cx="0" cy="59736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2FEBDC-0DC2-46A9-9119-57D4C0CBDC99}"/>
              </a:ext>
            </a:extLst>
          </p:cNvPr>
          <p:cNvSpPr txBox="1"/>
          <p:nvPr/>
        </p:nvSpPr>
        <p:spPr>
          <a:xfrm>
            <a:off x="3152112" y="1551338"/>
            <a:ext cx="410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204 ft decline from 1999-2018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D8CCEB-3904-4BD9-8105-BA913958F2F6}"/>
              </a:ext>
            </a:extLst>
          </p:cNvPr>
          <p:cNvSpPr txBox="1"/>
          <p:nvPr/>
        </p:nvSpPr>
        <p:spPr>
          <a:xfrm>
            <a:off x="3502957" y="6345533"/>
            <a:ext cx="280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well depth 472’</a:t>
            </a:r>
          </a:p>
        </p:txBody>
      </p:sp>
    </p:spTree>
    <p:extLst>
      <p:ext uri="{BB962C8B-B14F-4D97-AF65-F5344CB8AC3E}">
        <p14:creationId xmlns:p14="http://schemas.microsoft.com/office/powerpoint/2010/main" val="7849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9437"/>
            <a:ext cx="8229600" cy="4486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0211" y="2338566"/>
            <a:ext cx="445873" cy="499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Monitoring Wells in VC Highlands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7130" y="370242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32CBBD1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6306" y="2814918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32ABCD1</a:t>
            </a:r>
          </a:p>
        </p:txBody>
      </p:sp>
    </p:spTree>
    <p:extLst>
      <p:ext uri="{BB962C8B-B14F-4D97-AF65-F5344CB8AC3E}">
        <p14:creationId xmlns:p14="http://schemas.microsoft.com/office/powerpoint/2010/main" val="280226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USGS Annual Well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616" y="1600200"/>
            <a:ext cx="7415848" cy="42486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16" y="895350"/>
            <a:ext cx="7242562" cy="55973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53054" y="3205556"/>
            <a:ext cx="587154" cy="630003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45" y="858534"/>
            <a:ext cx="7583219" cy="56319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468471" y="2474259"/>
            <a:ext cx="2261889" cy="2851912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16180" y="2222807"/>
            <a:ext cx="199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1997 to 2016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Decline of 50</a:t>
            </a:r>
            <a:r>
              <a:rPr lang="en-US" sz="24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6756" y="4698821"/>
            <a:ext cx="213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Well Re-drilled in 2015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42447" y="2528048"/>
            <a:ext cx="125506" cy="797857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89176" y="2393578"/>
            <a:ext cx="116541" cy="5647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F71663-527E-42D7-9FF8-F93B6174E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945" y="858838"/>
            <a:ext cx="7683027" cy="56443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4CB6D33-E474-4037-B145-23A766D85107}"/>
              </a:ext>
            </a:extLst>
          </p:cNvPr>
          <p:cNvGrpSpPr/>
          <p:nvPr/>
        </p:nvGrpSpPr>
        <p:grpSpPr>
          <a:xfrm>
            <a:off x="4770009" y="4111738"/>
            <a:ext cx="3043822" cy="984729"/>
            <a:chOff x="4770009" y="4111738"/>
            <a:chExt cx="3043822" cy="9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D8323A-BC8F-4096-9172-5EDA69AEC3EE}"/>
                </a:ext>
              </a:extLst>
            </p:cNvPr>
            <p:cNvSpPr txBox="1"/>
            <p:nvPr/>
          </p:nvSpPr>
          <p:spPr>
            <a:xfrm>
              <a:off x="4770009" y="4111738"/>
              <a:ext cx="28971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Increase of 63.9 feet 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from 2016-2018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C8CE899A-823C-419D-B3D5-115FD562FCC4}"/>
                </a:ext>
              </a:extLst>
            </p:cNvPr>
            <p:cNvCxnSpPr/>
            <p:nvPr/>
          </p:nvCxnSpPr>
          <p:spPr>
            <a:xfrm flipV="1">
              <a:off x="7556500" y="4253753"/>
              <a:ext cx="257331" cy="842714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287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9437"/>
            <a:ext cx="8229600" cy="4486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46387" y="3231922"/>
            <a:ext cx="445873" cy="499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Monitoring Wells in VC Highlands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7130" y="370242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32CBBD1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6306" y="2814918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32ABCD1</a:t>
            </a:r>
          </a:p>
        </p:txBody>
      </p:sp>
    </p:spTree>
    <p:extLst>
      <p:ext uri="{BB962C8B-B14F-4D97-AF65-F5344CB8AC3E}">
        <p14:creationId xmlns:p14="http://schemas.microsoft.com/office/powerpoint/2010/main" val="211161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43515A-5070-445F-911E-1CB6949E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376237"/>
            <a:ext cx="8239125" cy="6105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USGS Annual Well Locations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968374" y="2161329"/>
            <a:ext cx="1280026" cy="467571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27656" y="1450890"/>
            <a:ext cx="266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Well Re-drilled in 2015 had previous decline of 50 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D8323A-BC8F-4096-9172-5EDA69AEC3EE}"/>
              </a:ext>
            </a:extLst>
          </p:cNvPr>
          <p:cNvSpPr txBox="1"/>
          <p:nvPr/>
        </p:nvSpPr>
        <p:spPr>
          <a:xfrm>
            <a:off x="5090550" y="2830092"/>
            <a:ext cx="231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Decline of 4.3 ft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from 2017-18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EF1532-0756-4D1A-B1C1-AA1042221DC6}"/>
              </a:ext>
            </a:extLst>
          </p:cNvPr>
          <p:cNvSpPr txBox="1"/>
          <p:nvPr/>
        </p:nvSpPr>
        <p:spPr>
          <a:xfrm>
            <a:off x="1674859" y="2703204"/>
            <a:ext cx="2599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Increase of 20.8 ft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from 2016-17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C4442B0-D295-47CA-8348-1E50388BCBEF}"/>
              </a:ext>
            </a:extLst>
          </p:cNvPr>
          <p:cNvCxnSpPr>
            <a:cxnSpLocks/>
          </p:cNvCxnSpPr>
          <p:nvPr/>
        </p:nvCxnSpPr>
        <p:spPr>
          <a:xfrm flipV="1">
            <a:off x="3482474" y="2304927"/>
            <a:ext cx="1343526" cy="2367725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96" y="-362835"/>
            <a:ext cx="8229600" cy="1143000"/>
          </a:xfrm>
        </p:spPr>
        <p:txBody>
          <a:bodyPr/>
          <a:lstStyle/>
          <a:p>
            <a:r>
              <a:rPr lang="en-US" dirty="0"/>
              <a:t>1 Acre Groundwater Sites (40 sites)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87CA21-E113-40DC-86FB-40A99374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3" y="795449"/>
            <a:ext cx="7055860" cy="5558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2DF8A-2774-43DE-A7FF-69F07FC31CBF}"/>
              </a:ext>
            </a:extLst>
          </p:cNvPr>
          <p:cNvSpPr txBox="1"/>
          <p:nvPr/>
        </p:nvSpPr>
        <p:spPr>
          <a:xfrm>
            <a:off x="2045776" y="6353767"/>
            <a:ext cx="484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email for a link to sites [dwsmith@usgs.gov]</a:t>
            </a:r>
          </a:p>
        </p:txBody>
      </p:sp>
    </p:spTree>
    <p:extLst>
      <p:ext uri="{BB962C8B-B14F-4D97-AF65-F5344CB8AC3E}">
        <p14:creationId xmlns:p14="http://schemas.microsoft.com/office/powerpoint/2010/main" val="303860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96" y="-362835"/>
            <a:ext cx="8229600" cy="1143000"/>
          </a:xfrm>
        </p:spPr>
        <p:txBody>
          <a:bodyPr/>
          <a:lstStyle/>
          <a:p>
            <a:r>
              <a:rPr lang="en-US" dirty="0"/>
              <a:t>10 Acre Groundwater Sites (14 sites)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776" y="6353767"/>
            <a:ext cx="484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email for a link to sites [dwsmith@usgs.gov]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87CA21-E113-40DC-86FB-40A99374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3" y="795449"/>
            <a:ext cx="7055860" cy="5558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3DFA18-5D32-486F-915B-8D96E714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83" y="795449"/>
            <a:ext cx="7055860" cy="54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6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96" y="-362835"/>
            <a:ext cx="8229600" cy="1143000"/>
          </a:xfrm>
        </p:spPr>
        <p:txBody>
          <a:bodyPr/>
          <a:lstStyle/>
          <a:p>
            <a:r>
              <a:rPr lang="en-US" dirty="0"/>
              <a:t>40 Acre Groundwater Sites (1 site)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8BD0CC-26DB-43DC-B1D1-9ED5FD52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3" y="864156"/>
            <a:ext cx="7064699" cy="5372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F4A937-3C8F-4E73-A866-48B47EA28750}"/>
              </a:ext>
            </a:extLst>
          </p:cNvPr>
          <p:cNvSpPr txBox="1"/>
          <p:nvPr/>
        </p:nvSpPr>
        <p:spPr>
          <a:xfrm>
            <a:off x="2045776" y="6353767"/>
            <a:ext cx="484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email for a link to sites [dwsmith@usgs.gov]</a:t>
            </a:r>
          </a:p>
        </p:txBody>
      </p:sp>
    </p:spTree>
    <p:extLst>
      <p:ext uri="{BB962C8B-B14F-4D97-AF65-F5344CB8AC3E}">
        <p14:creationId xmlns:p14="http://schemas.microsoft.com/office/powerpoint/2010/main" val="4713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02DFE-5126-4C9E-BDC9-802E8D5E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Groundwater Data - what we’re seeing so far </a:t>
            </a:r>
            <a:r>
              <a:rPr lang="en-US" sz="3100" dirty="0"/>
              <a:t>(3 out of 4 quarterly measurements)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DD5B9E1-EB28-4812-9699-2F3B3D50D5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528570"/>
              </p:ext>
            </p:extLst>
          </p:nvPr>
        </p:nvGraphicFramePr>
        <p:xfrm>
          <a:off x="723481" y="1387956"/>
          <a:ext cx="7697038" cy="2790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8416">
                  <a:extLst>
                    <a:ext uri="{9D8B030D-6E8A-4147-A177-3AD203B41FA5}">
                      <a16:colId xmlns:a16="http://schemas.microsoft.com/office/drawing/2014/main" xmlns="" val="65688998"/>
                    </a:ext>
                  </a:extLst>
                </a:gridCol>
                <a:gridCol w="1228416">
                  <a:extLst>
                    <a:ext uri="{9D8B030D-6E8A-4147-A177-3AD203B41FA5}">
                      <a16:colId xmlns:a16="http://schemas.microsoft.com/office/drawing/2014/main" xmlns="" val="1676173677"/>
                    </a:ext>
                  </a:extLst>
                </a:gridCol>
                <a:gridCol w="1228416">
                  <a:extLst>
                    <a:ext uri="{9D8B030D-6E8A-4147-A177-3AD203B41FA5}">
                      <a16:colId xmlns:a16="http://schemas.microsoft.com/office/drawing/2014/main" xmlns="" val="3344779637"/>
                    </a:ext>
                  </a:extLst>
                </a:gridCol>
                <a:gridCol w="1554958">
                  <a:extLst>
                    <a:ext uri="{9D8B030D-6E8A-4147-A177-3AD203B41FA5}">
                      <a16:colId xmlns:a16="http://schemas.microsoft.com/office/drawing/2014/main" xmlns="" val="4030225463"/>
                    </a:ext>
                  </a:extLst>
                </a:gridCol>
                <a:gridCol w="1228416">
                  <a:extLst>
                    <a:ext uri="{9D8B030D-6E8A-4147-A177-3AD203B41FA5}">
                      <a16:colId xmlns:a16="http://schemas.microsoft.com/office/drawing/2014/main" xmlns="" val="312865834"/>
                    </a:ext>
                  </a:extLst>
                </a:gridCol>
                <a:gridCol w="1228416">
                  <a:extLst>
                    <a:ext uri="{9D8B030D-6E8A-4147-A177-3AD203B41FA5}">
                      <a16:colId xmlns:a16="http://schemas.microsoft.com/office/drawing/2014/main" xmlns="" val="3336254901"/>
                    </a:ext>
                  </a:extLst>
                </a:gridCol>
              </a:tblGrid>
              <a:tr h="895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Parcel Size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Average Parcel Size (acres)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Average Well Depth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water-level change over winter 17/18 (feet)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Greatest decline (feet)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Greatest increase (feet)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204241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-0.6**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-10.4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39.4**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729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-2.1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015704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918*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5478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*Only one site, not an average</a:t>
                      </a:r>
                    </a:p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**Two wells in area where significant drainage by wells</a:t>
                      </a:r>
                    </a:p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outliers removed from average calculation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15348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79BD3F-B37D-4C9B-BEB1-3F7976A28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25" y="4179579"/>
            <a:ext cx="1886434" cy="248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6496A5-FBB7-4BF7-9842-C574A541F48D}"/>
              </a:ext>
            </a:extLst>
          </p:cNvPr>
          <p:cNvSpPr txBox="1"/>
          <p:nvPr/>
        </p:nvSpPr>
        <p:spPr>
          <a:xfrm>
            <a:off x="1917700" y="4508500"/>
            <a:ext cx="378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47 percent of wells in the network have shown an increase during the 17/18 winter.</a:t>
            </a:r>
          </a:p>
        </p:txBody>
      </p:sp>
    </p:spTree>
    <p:extLst>
      <p:ext uri="{BB962C8B-B14F-4D97-AF65-F5344CB8AC3E}">
        <p14:creationId xmlns:p14="http://schemas.microsoft.com/office/powerpoint/2010/main" val="295910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Is my well completed in an Aquifer?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5750"/>
            <a:ext cx="4038600" cy="4525963"/>
          </a:xfrm>
        </p:spPr>
        <p:txBody>
          <a:bodyPr>
            <a:normAutofit/>
          </a:bodyPr>
          <a:lstStyle/>
          <a:p>
            <a:r>
              <a:rPr lang="en-US" sz="2200" dirty="0"/>
              <a:t>Aquifer – a body of permeable  rock that can transmit water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200" dirty="0"/>
              <a:t>Water occupies spaces between sand, silt, and gravel in fill; or fractures and cavities in rocks.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200" dirty="0"/>
              <a:t>Water movement through and storage within the subsurface is governed by aquifer properties.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44024" y="2392322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Permeability is ability of water to move through material.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4024" y="3295567"/>
            <a:ext cx="398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is amount of water stored in a given volume of aquifer.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44" y="4723456"/>
            <a:ext cx="6458883" cy="19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0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98A25-BAEA-4943-9A7F-84D105A3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 anchor="ctr">
            <a:normAutofit fontScale="90000"/>
          </a:bodyPr>
          <a:lstStyle/>
          <a:p>
            <a:r>
              <a:rPr lang="en-US" sz="2800" dirty="0"/>
              <a:t>Preliminary Data – sites with increasing water-level trend</a:t>
            </a:r>
            <a:br>
              <a:rPr lang="en-US" sz="2800" dirty="0"/>
            </a:br>
            <a:r>
              <a:rPr lang="en-US" sz="2800" dirty="0"/>
              <a:t>through winter 17/18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D57BFD-C7A2-4F8F-9E05-F75D60459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506827"/>
            <a:ext cx="7429500" cy="51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0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98A25-BAEA-4943-9A7F-84D105A3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Preliminary Data – sites with decreasing water-level trend through winter 17/18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0F7F8C-E776-4470-A5D0-C2384727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17638"/>
            <a:ext cx="7645400" cy="52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40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C4A29-E1B2-44C8-AF20-EFE42DA1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Continuous Groundwater Data - Pinion Park</a:t>
            </a:r>
            <a:br>
              <a:rPr lang="en-US" dirty="0"/>
            </a:br>
            <a:r>
              <a:rPr lang="en-US" dirty="0"/>
              <a:t>Recharge Event Example 3/22/2018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382FB11-91B8-4512-ACE8-5B681EE03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989" y="1313456"/>
            <a:ext cx="6552105" cy="4892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4DB45C-A901-4432-B5C5-A9770E39B9D9}"/>
              </a:ext>
            </a:extLst>
          </p:cNvPr>
          <p:cNvSpPr/>
          <p:nvPr/>
        </p:nvSpPr>
        <p:spPr>
          <a:xfrm>
            <a:off x="4136241" y="2724151"/>
            <a:ext cx="1950234" cy="904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84BE5D-1146-4B1A-85F9-1A6A58824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3338"/>
            <a:ext cx="8286750" cy="50077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AB220A3-B13E-4A29-A08E-A4AE3755F757}"/>
              </a:ext>
            </a:extLst>
          </p:cNvPr>
          <p:cNvGrpSpPr/>
          <p:nvPr/>
        </p:nvGrpSpPr>
        <p:grpSpPr>
          <a:xfrm>
            <a:off x="1814076" y="1932581"/>
            <a:ext cx="4356267" cy="3091857"/>
            <a:chOff x="1814076" y="1843681"/>
            <a:chExt cx="4356267" cy="30918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7EF4A40-C3D2-4BF8-92C3-784143762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76" y="1843681"/>
              <a:ext cx="3570687" cy="178534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234EC3B9-F061-4E36-ABA6-F16A9AC20CD0}"/>
                </a:ext>
              </a:extLst>
            </p:cNvPr>
            <p:cNvCxnSpPr>
              <a:cxnSpLocks/>
            </p:cNvCxnSpPr>
            <p:nvPr/>
          </p:nvCxnSpPr>
          <p:spPr>
            <a:xfrm>
              <a:off x="5384763" y="3629025"/>
              <a:ext cx="785580" cy="1306513"/>
            </a:xfrm>
            <a:prstGeom prst="straightConnector1">
              <a:avLst/>
            </a:prstGeom>
            <a:ln w="539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4EE3A1D-D850-47F7-B90A-610B0DB54F3C}"/>
                </a:ext>
              </a:extLst>
            </p:cNvPr>
            <p:cNvSpPr txBox="1"/>
            <p:nvPr/>
          </p:nvSpPr>
          <p:spPr>
            <a:xfrm>
              <a:off x="2670550" y="2982694"/>
              <a:ext cx="20440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Rain on Snow Flow</a:t>
              </a:r>
            </a:p>
            <a:p>
              <a:r>
                <a:rPr lang="en-US" b="1" dirty="0"/>
                <a:t> Event March 22nd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1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135A97-6941-4FE2-964A-E0C9D41B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7657"/>
            <a:ext cx="6946900" cy="4891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5B83B2-9A1A-4362-9254-F3B90A7A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019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Installed 4 Precipitation Sites at varying altitudes in the VC Highlands (annual precip.)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591311-4C75-4FCE-B797-34C65F830530}"/>
              </a:ext>
            </a:extLst>
          </p:cNvPr>
          <p:cNvGrpSpPr/>
          <p:nvPr/>
        </p:nvGrpSpPr>
        <p:grpSpPr>
          <a:xfrm>
            <a:off x="2171700" y="1272381"/>
            <a:ext cx="4324171" cy="5181600"/>
            <a:chOff x="2171700" y="1272381"/>
            <a:chExt cx="4324171" cy="5181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6152611-C03C-4D3C-B7CE-AB1473A5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7628" y="1272381"/>
              <a:ext cx="4038243" cy="51816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9E110A07-9017-46A3-A197-9C9196853227}"/>
                </a:ext>
              </a:extLst>
            </p:cNvPr>
            <p:cNvCxnSpPr/>
            <p:nvPr/>
          </p:nvCxnSpPr>
          <p:spPr>
            <a:xfrm flipH="1" flipV="1">
              <a:off x="2171700" y="1892300"/>
              <a:ext cx="285928" cy="8128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06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227A-3E78-4C8F-9CF8-A2F8D7DF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Rain Events Station D7469 VC Highlands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1BE182-23EE-4656-A2B4-5158A664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6961"/>
            <a:ext cx="8367873" cy="4080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00CD23-EA6C-4435-9AB9-4A451815224E}"/>
              </a:ext>
            </a:extLst>
          </p:cNvPr>
          <p:cNvSpPr txBox="1"/>
          <p:nvPr/>
        </p:nvSpPr>
        <p:spPr>
          <a:xfrm>
            <a:off x="787677" y="5553077"/>
            <a:ext cx="7706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Precipitation of 8.46 inches from Bulk Precip. Gages</a:t>
            </a:r>
          </a:p>
          <a:p>
            <a:r>
              <a:rPr lang="en-US" sz="2400" dirty="0"/>
              <a:t>Estimate of ~6,500 acre-ft/year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4BFEFA-B6AF-453A-8340-7AE80557E8CA}"/>
              </a:ext>
            </a:extLst>
          </p:cNvPr>
          <p:cNvSpPr/>
          <p:nvPr/>
        </p:nvSpPr>
        <p:spPr>
          <a:xfrm>
            <a:off x="1535986" y="196802"/>
            <a:ext cx="6210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The </a:t>
            </a:r>
            <a:r>
              <a:rPr lang="en-US" b="1" dirty="0">
                <a:latin typeface="Times New Roman" panose="02020603050405020304" pitchFamily="18" charset="0"/>
              </a:rPr>
              <a:t>Citizen Weather Observation Program (CWOP) Stations</a:t>
            </a:r>
            <a:r>
              <a:rPr lang="en-US" dirty="0"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67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60903-0E12-4D6A-9801-521A4074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Survey Grade Elevation Data Collected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B32EC4-73EC-4302-B7A8-4A3DC211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300"/>
            <a:ext cx="5613497" cy="4525963"/>
          </a:xfrm>
        </p:spPr>
        <p:txBody>
          <a:bodyPr>
            <a:normAutofit/>
          </a:bodyPr>
          <a:lstStyle/>
          <a:p>
            <a:r>
              <a:rPr lang="en-US" dirty="0"/>
              <a:t>Differential GPS collected with 3</a:t>
            </a:r>
            <a:r>
              <a:rPr lang="en-US" baseline="30000" dirty="0"/>
              <a:t>rd</a:t>
            </a:r>
            <a:r>
              <a:rPr lang="en-US" dirty="0"/>
              <a:t> quarterly measurements.</a:t>
            </a:r>
          </a:p>
          <a:p>
            <a:endParaRPr lang="en-US" sz="1200" dirty="0"/>
          </a:p>
          <a:p>
            <a:r>
              <a:rPr lang="en-US" dirty="0"/>
              <a:t>Accuracy ~5 cm or 2 inches above sea level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Data will be used to make a water-level table and change map.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9180B6-F10E-40F2-9322-7D3C6313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97" y="2755900"/>
            <a:ext cx="2986963" cy="391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F7C588-41DD-4AD0-A5D2-048815CE9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2438"/>
          <a:stretch/>
        </p:blipFill>
        <p:spPr>
          <a:xfrm>
            <a:off x="3767979" y="3733800"/>
            <a:ext cx="2207419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6290A-277C-4CFB-95FF-5220AB03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 anchor="ctr"/>
          <a:lstStyle/>
          <a:p>
            <a:r>
              <a:rPr lang="en-US" dirty="0"/>
              <a:t>Flow Measurements of Lousetown Creek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C7DD6-1561-46F3-B852-4F46632DB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11300"/>
            <a:ext cx="6477000" cy="323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787946-AEAC-4DF7-A911-F435F9DBCA0C}"/>
              </a:ext>
            </a:extLst>
          </p:cNvPr>
          <p:cNvSpPr txBox="1"/>
          <p:nvPr/>
        </p:nvSpPr>
        <p:spPr>
          <a:xfrm>
            <a:off x="1421452" y="5105401"/>
            <a:ext cx="6491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Collected 7 flow measurements on Lousetown Creek</a:t>
            </a:r>
          </a:p>
          <a:p>
            <a:r>
              <a:rPr lang="en-US" sz="2400" dirty="0"/>
              <a:t>Peak measurement - 75.1 cfs on 3/22/2018</a:t>
            </a:r>
          </a:p>
          <a:p>
            <a:r>
              <a:rPr lang="en-US" sz="2400" dirty="0"/>
              <a:t>Data will be used to estimate annual runoff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FB1C96-98E9-404E-8D39-D644B8171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012" y="1649413"/>
            <a:ext cx="39497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3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A81A2-B454-49B1-9F0B-6EBA6875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Flume Flow Loss Measurements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AAE383-21D4-4179-82F4-C5767F1C0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45" y="2989260"/>
            <a:ext cx="2901555" cy="38687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746C77-E50D-4EA9-89C8-21BA0CBCE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1" y="2983487"/>
            <a:ext cx="2905885" cy="38745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A9C4020-DAAE-4706-BF65-EE8CED5F9894}"/>
              </a:ext>
            </a:extLst>
          </p:cNvPr>
          <p:cNvSpPr txBox="1">
            <a:spLocks/>
          </p:cNvSpPr>
          <p:nvPr/>
        </p:nvSpPr>
        <p:spPr>
          <a:xfrm>
            <a:off x="521492" y="918368"/>
            <a:ext cx="8229600" cy="494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Difference flow at two locations over known distance of separation.</a:t>
            </a:r>
          </a:p>
          <a:p>
            <a:r>
              <a:rPr lang="en-US" dirty="0"/>
              <a:t>Q2 - Q1= Loss (or potential recharge)</a:t>
            </a:r>
          </a:p>
          <a:p>
            <a:r>
              <a:rPr lang="en-US" dirty="0"/>
              <a:t>0.5 cubic feet per second (cfs) per mile near the fire station and pinion park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85FB6E-2ABB-4260-8FB1-9C26914B5F27}"/>
              </a:ext>
            </a:extLst>
          </p:cNvPr>
          <p:cNvSpPr txBox="1"/>
          <p:nvPr/>
        </p:nvSpPr>
        <p:spPr>
          <a:xfrm>
            <a:off x="1486691" y="2983467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8EB5C3-EBA2-4A16-81DD-0ED0728E5852}"/>
              </a:ext>
            </a:extLst>
          </p:cNvPr>
          <p:cNvSpPr txBox="1"/>
          <p:nvPr/>
        </p:nvSpPr>
        <p:spPr>
          <a:xfrm>
            <a:off x="4794645" y="298348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78CD31-F477-424E-A83F-706E1BCD071E}"/>
              </a:ext>
            </a:extLst>
          </p:cNvPr>
          <p:cNvSpPr txBox="1"/>
          <p:nvPr/>
        </p:nvSpPr>
        <p:spPr>
          <a:xfrm>
            <a:off x="5272661" y="6488668"/>
            <a:ext cx="215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Pictures from 4/7/18</a:t>
            </a:r>
          </a:p>
        </p:txBody>
      </p:sp>
    </p:spTree>
    <p:extLst>
      <p:ext uri="{BB962C8B-B14F-4D97-AF65-F5344CB8AC3E}">
        <p14:creationId xmlns:p14="http://schemas.microsoft.com/office/powerpoint/2010/main" val="234750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6521-92C5-4EAB-9355-17D07ADA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Conclusions – What we are observing so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D087BB-769C-4F0A-8011-0A7318CF4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50/50 split of wells with increasing/decreasing trends.</a:t>
            </a:r>
          </a:p>
          <a:p>
            <a:pPr lvl="1"/>
            <a:r>
              <a:rPr lang="en-US" dirty="0"/>
              <a:t>Water-level increases and stable water levels generally occur in lower part of the highlands (near fire station).</a:t>
            </a:r>
          </a:p>
          <a:p>
            <a:pPr lvl="1"/>
            <a:endParaRPr lang="en-US" dirty="0"/>
          </a:p>
          <a:p>
            <a:r>
              <a:rPr lang="en-US" dirty="0"/>
              <a:t>Water-levels in wells near drainages with flow appear to have more significant increases.</a:t>
            </a:r>
          </a:p>
          <a:p>
            <a:endParaRPr lang="en-US" dirty="0"/>
          </a:p>
          <a:p>
            <a:r>
              <a:rPr lang="en-US" dirty="0"/>
              <a:t>Lousetown Creek is a losing stream, providing recharge to groundwater</a:t>
            </a:r>
          </a:p>
          <a:p>
            <a:endParaRPr lang="en-US" dirty="0"/>
          </a:p>
          <a:p>
            <a:r>
              <a:rPr lang="en-US" dirty="0"/>
              <a:t>Preliminary data suggests water-levels are continuing to decline in certain areas.</a:t>
            </a:r>
          </a:p>
          <a:p>
            <a:endParaRPr lang="en-US" dirty="0"/>
          </a:p>
          <a:p>
            <a:r>
              <a:rPr lang="en-US" dirty="0"/>
              <a:t>More data still needed to help understand highly varied water-level signals.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3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FE3E0-3671-408A-8995-110613D4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B7D0F4-43FA-461A-8075-075CB948C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 r="33951" b="32775"/>
          <a:stretch/>
        </p:blipFill>
        <p:spPr>
          <a:xfrm>
            <a:off x="946150" y="1770495"/>
            <a:ext cx="7251700" cy="3792106"/>
          </a:xfrm>
        </p:spPr>
      </p:pic>
    </p:spTree>
    <p:extLst>
      <p:ext uri="{BB962C8B-B14F-4D97-AF65-F5344CB8AC3E}">
        <p14:creationId xmlns:p14="http://schemas.microsoft.com/office/powerpoint/2010/main" val="149535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8" y="608667"/>
            <a:ext cx="8499443" cy="825666"/>
          </a:xfrm>
        </p:spPr>
        <p:txBody>
          <a:bodyPr>
            <a:noAutofit/>
          </a:bodyPr>
          <a:lstStyle/>
          <a:p>
            <a:r>
              <a:rPr lang="en-US" sz="3100" dirty="0"/>
              <a:t>Change in groundwater levels are observed with water-level measurements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67" r="10252" b="5610"/>
          <a:stretch/>
        </p:blipFill>
        <p:spPr>
          <a:xfrm>
            <a:off x="293137" y="1897627"/>
            <a:ext cx="8555895" cy="380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0" y="1171832"/>
            <a:ext cx="3362633" cy="224175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7560469" y="2566988"/>
            <a:ext cx="21249" cy="1864518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26833"/>
            <a:ext cx="8404155" cy="4581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Monitoring Wells in VC Highlands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42312" y="3344096"/>
            <a:ext cx="445873" cy="499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02306" y="3863788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32CBBD1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3529" y="2904565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32ABCD1</a:t>
            </a:r>
          </a:p>
        </p:txBody>
      </p:sp>
    </p:spTree>
    <p:extLst>
      <p:ext uri="{BB962C8B-B14F-4D97-AF65-F5344CB8AC3E}">
        <p14:creationId xmlns:p14="http://schemas.microsoft.com/office/powerpoint/2010/main" val="11340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USGS Annual Well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616" y="1600200"/>
            <a:ext cx="7415848" cy="42486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16" y="895350"/>
            <a:ext cx="7242562" cy="55973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53054" y="3205556"/>
            <a:ext cx="587154" cy="630003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45" y="858534"/>
            <a:ext cx="7583219" cy="56319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468471" y="2474259"/>
            <a:ext cx="2261889" cy="2851912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16180" y="2222807"/>
            <a:ext cx="199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1997 to 2016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Decline of 50</a:t>
            </a:r>
            <a:r>
              <a:rPr lang="en-US" sz="24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6756" y="4698821"/>
            <a:ext cx="213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Well Re-drilled in 2015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42447" y="2528048"/>
            <a:ext cx="125506" cy="797857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89176" y="2393578"/>
            <a:ext cx="116541" cy="5647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8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9437"/>
            <a:ext cx="8229600" cy="4486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0211" y="2338566"/>
            <a:ext cx="445873" cy="499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Monitoring Wells in VC Highlands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7130" y="370242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32CBBD1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6306" y="2814918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32ABCD1</a:t>
            </a:r>
          </a:p>
        </p:txBody>
      </p:sp>
    </p:spTree>
    <p:extLst>
      <p:ext uri="{BB962C8B-B14F-4D97-AF65-F5344CB8AC3E}">
        <p14:creationId xmlns:p14="http://schemas.microsoft.com/office/powerpoint/2010/main" val="623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USGS Annual Well Locations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0716"/>
          <a:stretch/>
        </p:blipFill>
        <p:spPr>
          <a:xfrm>
            <a:off x="457200" y="789501"/>
            <a:ext cx="8159578" cy="540482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963920" y="2735467"/>
            <a:ext cx="2292439" cy="252426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83596" y="3582099"/>
            <a:ext cx="212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1997 to 2016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Decline of 165</a:t>
            </a:r>
            <a:r>
              <a:rPr lang="en-US" sz="24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3045" y="6339854"/>
            <a:ext cx="681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Are wells being re-drilled in areas of water-level decline?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9388" y="2169461"/>
            <a:ext cx="107576" cy="37651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567953" y="2205318"/>
            <a:ext cx="107576" cy="331694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751294" y="2698378"/>
            <a:ext cx="89648" cy="313763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6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08" y="0"/>
            <a:ext cx="711708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11593" y="2715844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194 Wells</a:t>
            </a:r>
          </a:p>
          <a:p>
            <a:pPr algn="ctr"/>
            <a:r>
              <a:rPr lang="en-US" sz="1600" dirty="0"/>
              <a:t>50 Replaced</a:t>
            </a:r>
          </a:p>
          <a:p>
            <a:pPr algn="ctr"/>
            <a:r>
              <a:rPr lang="en-US" sz="1600" dirty="0"/>
              <a:t>28% 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773451" y="3303639"/>
            <a:ext cx="2504739" cy="774263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118" y="4094012"/>
            <a:ext cx="251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USGS monitoring wells shown earlier are in this Section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20558" y="1483543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25 Wells</a:t>
            </a:r>
          </a:p>
          <a:p>
            <a:pPr algn="ctr"/>
            <a:r>
              <a:rPr lang="en-US" sz="1600" dirty="0"/>
              <a:t>4 Replaced</a:t>
            </a:r>
          </a:p>
          <a:p>
            <a:pPr algn="ctr"/>
            <a:r>
              <a:rPr lang="en-US" sz="1600" dirty="0"/>
              <a:t>16%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61483" y="2706879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53 Wells</a:t>
            </a:r>
          </a:p>
          <a:p>
            <a:pPr algn="ctr"/>
            <a:r>
              <a:rPr lang="en-US" sz="1600" dirty="0"/>
              <a:t>12 Replaced</a:t>
            </a:r>
          </a:p>
          <a:p>
            <a:pPr algn="ctr"/>
            <a:r>
              <a:rPr lang="en-US" sz="1600" dirty="0"/>
              <a:t>23%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7400" y="5077552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 Wells</a:t>
            </a:r>
          </a:p>
          <a:p>
            <a:pPr algn="ctr"/>
            <a:r>
              <a:rPr lang="en-US" sz="1600" dirty="0"/>
              <a:t>0 Replaced</a:t>
            </a:r>
          </a:p>
          <a:p>
            <a:pPr algn="ctr"/>
            <a:r>
              <a:rPr lang="en-US" sz="1600" dirty="0"/>
              <a:t>0%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11914" y="5077552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 Wells</a:t>
            </a:r>
          </a:p>
          <a:p>
            <a:pPr algn="ctr"/>
            <a:r>
              <a:rPr lang="en-US" sz="1600" dirty="0"/>
              <a:t>0 Replaced</a:t>
            </a:r>
          </a:p>
          <a:p>
            <a:pPr algn="ctr"/>
            <a:r>
              <a:rPr lang="en-US" sz="1600" dirty="0"/>
              <a:t>0%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26364" y="3854216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 Wells</a:t>
            </a:r>
          </a:p>
          <a:p>
            <a:pPr algn="ctr"/>
            <a:r>
              <a:rPr lang="en-US" sz="1600" dirty="0"/>
              <a:t>0 Replaced</a:t>
            </a:r>
          </a:p>
          <a:p>
            <a:pPr algn="ctr"/>
            <a:r>
              <a:rPr lang="en-US" sz="1600" dirty="0"/>
              <a:t>0% 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26364" y="2706880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 Wells</a:t>
            </a:r>
          </a:p>
          <a:p>
            <a:pPr algn="ctr"/>
            <a:r>
              <a:rPr lang="en-US" sz="1600" dirty="0"/>
              <a:t>0 Replaced</a:t>
            </a:r>
          </a:p>
          <a:p>
            <a:pPr algn="ctr"/>
            <a:r>
              <a:rPr lang="en-US" sz="1600" dirty="0"/>
              <a:t>0%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60835" y="1483544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 Wells</a:t>
            </a:r>
          </a:p>
          <a:p>
            <a:pPr algn="ctr"/>
            <a:r>
              <a:rPr lang="en-US" sz="1600" dirty="0"/>
              <a:t>0 Replaced</a:t>
            </a:r>
          </a:p>
          <a:p>
            <a:pPr algn="ctr"/>
            <a:r>
              <a:rPr lang="en-US" sz="1600" dirty="0"/>
              <a:t>0%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93344" y="1483543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25 Wells</a:t>
            </a:r>
          </a:p>
          <a:p>
            <a:pPr algn="ctr"/>
            <a:r>
              <a:rPr lang="en-US" sz="1600" dirty="0"/>
              <a:t>0 Replaced</a:t>
            </a:r>
          </a:p>
          <a:p>
            <a:pPr algn="ctr"/>
            <a:r>
              <a:rPr lang="en-US" sz="1600" dirty="0"/>
              <a:t>0%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79414" y="1483543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34 Wells</a:t>
            </a:r>
          </a:p>
          <a:p>
            <a:pPr algn="ctr"/>
            <a:r>
              <a:rPr lang="en-US" sz="1600" dirty="0"/>
              <a:t>4 Replaced</a:t>
            </a:r>
          </a:p>
          <a:p>
            <a:pPr algn="ctr"/>
            <a:r>
              <a:rPr lang="en-US" sz="1600" dirty="0"/>
              <a:t>12%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32427" y="2706879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37 Wells</a:t>
            </a:r>
          </a:p>
          <a:p>
            <a:pPr algn="ctr"/>
            <a:r>
              <a:rPr lang="en-US" sz="1600" dirty="0"/>
              <a:t>5 Replaced</a:t>
            </a:r>
          </a:p>
          <a:p>
            <a:pPr algn="ctr"/>
            <a:r>
              <a:rPr lang="en-US" sz="1600" dirty="0"/>
              <a:t>14% 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77377" y="3854215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57 Wells</a:t>
            </a:r>
          </a:p>
          <a:p>
            <a:pPr algn="ctr"/>
            <a:r>
              <a:rPr lang="en-US" sz="1600" dirty="0"/>
              <a:t>4 Replaced</a:t>
            </a:r>
          </a:p>
          <a:p>
            <a:pPr algn="ctr"/>
            <a:r>
              <a:rPr lang="en-US" sz="1600" dirty="0"/>
              <a:t>7%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00844" y="3854215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79 Wells</a:t>
            </a:r>
          </a:p>
          <a:p>
            <a:pPr algn="ctr"/>
            <a:r>
              <a:rPr lang="en-US" sz="1600" dirty="0"/>
              <a:t>9 Replaced</a:t>
            </a:r>
          </a:p>
          <a:p>
            <a:pPr algn="ctr"/>
            <a:r>
              <a:rPr lang="en-US" sz="1600" dirty="0"/>
              <a:t>11% 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54465" y="3838370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34 Wells</a:t>
            </a:r>
          </a:p>
          <a:p>
            <a:pPr algn="ctr"/>
            <a:r>
              <a:rPr lang="en-US" sz="1600" dirty="0"/>
              <a:t>4 Replaced</a:t>
            </a:r>
          </a:p>
          <a:p>
            <a:pPr algn="ctr"/>
            <a:r>
              <a:rPr lang="en-US" sz="1600" dirty="0"/>
              <a:t>12%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97315" y="5077551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15 Wells</a:t>
            </a:r>
          </a:p>
          <a:p>
            <a:pPr algn="ctr"/>
            <a:r>
              <a:rPr lang="en-US" sz="1600" dirty="0"/>
              <a:t>2 Replaced</a:t>
            </a:r>
          </a:p>
          <a:p>
            <a:pPr algn="ctr"/>
            <a:r>
              <a:rPr lang="en-US" sz="1600" dirty="0"/>
              <a:t>12%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26566" y="5077551"/>
            <a:ext cx="174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42 Wells</a:t>
            </a:r>
          </a:p>
          <a:p>
            <a:pPr algn="ctr"/>
            <a:r>
              <a:rPr lang="en-US" sz="1600" dirty="0"/>
              <a:t>3 Replaced</a:t>
            </a:r>
          </a:p>
          <a:p>
            <a:pPr algn="ctr"/>
            <a:r>
              <a:rPr lang="en-US" sz="1600" dirty="0"/>
              <a:t>7%  </a:t>
            </a:r>
          </a:p>
        </p:txBody>
      </p:sp>
    </p:spTree>
    <p:extLst>
      <p:ext uri="{BB962C8B-B14F-4D97-AF65-F5344CB8AC3E}">
        <p14:creationId xmlns:p14="http://schemas.microsoft.com/office/powerpoint/2010/main" val="691855787"/>
      </p:ext>
    </p:extLst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Custom 6">
      <a:dk1>
        <a:sysClr val="windowText" lastClr="000000"/>
      </a:dk1>
      <a:lt1>
        <a:srgbClr val="FFFFFF"/>
      </a:lt1>
      <a:dk2>
        <a:srgbClr val="1D3641"/>
      </a:dk2>
      <a:lt2>
        <a:srgbClr val="FFFFFF"/>
      </a:lt2>
      <a:accent1>
        <a:srgbClr val="759AA5"/>
      </a:accent1>
      <a:accent2>
        <a:srgbClr val="595959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34035</TotalTime>
  <Words>1212</Words>
  <Application>Microsoft Office PowerPoint</Application>
  <PresentationFormat>On-screen Show (4:3)</PresentationFormat>
  <Paragraphs>242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Tw Cen MT</vt:lpstr>
      <vt:lpstr>Wingdings</vt:lpstr>
      <vt:lpstr>Thatch</vt:lpstr>
      <vt:lpstr>Virginia City Highlands Groundwater Investigation Update  Year 1 Progress Report</vt:lpstr>
      <vt:lpstr>Outline</vt:lpstr>
      <vt:lpstr>Is my well completed in an Aquifer?</vt:lpstr>
      <vt:lpstr>Change in groundwater levels are observed with water-level measurements</vt:lpstr>
      <vt:lpstr>USGS Monitoring Wells in VC Highlands</vt:lpstr>
      <vt:lpstr>USGS Annual Well Locations</vt:lpstr>
      <vt:lpstr>USGS Monitoring Wells in VC Highlands</vt:lpstr>
      <vt:lpstr>USGS Annual Well Locations</vt:lpstr>
      <vt:lpstr>PowerPoint Presentation</vt:lpstr>
      <vt:lpstr>Project Status – Year 1 Objectives</vt:lpstr>
      <vt:lpstr>Status Update –Groundwater Well Network</vt:lpstr>
      <vt:lpstr>How to access groundwater data online</vt:lpstr>
      <vt:lpstr>How to access groundwater data online</vt:lpstr>
      <vt:lpstr>Surface water sites (grey) automatically displayed</vt:lpstr>
      <vt:lpstr>Active (red) &amp; Inactive (pink) site locations</vt:lpstr>
      <vt:lpstr>Zoom to Northwestern Nevada</vt:lpstr>
      <vt:lpstr>VC Highlands Groundwater Network (55 Wells)</vt:lpstr>
      <vt:lpstr>PowerPoint Presentation</vt:lpstr>
      <vt:lpstr>Graph of Water-level Data</vt:lpstr>
      <vt:lpstr>Groundwater Sites continued</vt:lpstr>
      <vt:lpstr>PowerPoint Presentation</vt:lpstr>
      <vt:lpstr>USGS Monitoring Wells in VC Highlands</vt:lpstr>
      <vt:lpstr>USGS Annual Well Locations</vt:lpstr>
      <vt:lpstr>USGS Monitoring Wells in VC Highlands</vt:lpstr>
      <vt:lpstr>USGS Annual Well Locations</vt:lpstr>
      <vt:lpstr>1 Acre Groundwater Sites (40 sites)</vt:lpstr>
      <vt:lpstr>10 Acre Groundwater Sites (14 sites)</vt:lpstr>
      <vt:lpstr>40 Acre Groundwater Sites (1 site)</vt:lpstr>
      <vt:lpstr>Groundwater Data - what we’re seeing so far (3 out of 4 quarterly measurements)</vt:lpstr>
      <vt:lpstr>Preliminary Data – sites with increasing water-level trend through winter 17/18</vt:lpstr>
      <vt:lpstr>Preliminary Data – sites with decreasing water-level trend through winter 17/18</vt:lpstr>
      <vt:lpstr>Continuous Groundwater Data - Pinion Park Recharge Event Example 3/22/2018</vt:lpstr>
      <vt:lpstr>Installed 4 Precipitation Sites at varying altitudes in the VC Highlands (annual precip.)</vt:lpstr>
      <vt:lpstr>Rain Events Station D7469 VC Highlands</vt:lpstr>
      <vt:lpstr>Survey Grade Elevation Data Collected</vt:lpstr>
      <vt:lpstr>Flow Measurements of Lousetown Creek</vt:lpstr>
      <vt:lpstr>Flume Flow Loss Measurements</vt:lpstr>
      <vt:lpstr>Conclusions – What we are observing so far?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dwsmith</dc:creator>
  <cp:lastModifiedBy>Smith, David W.</cp:lastModifiedBy>
  <cp:revision>890</cp:revision>
  <cp:lastPrinted>2016-07-14T00:01:43Z</cp:lastPrinted>
  <dcterms:created xsi:type="dcterms:W3CDTF">2011-05-11T04:32:05Z</dcterms:created>
  <dcterms:modified xsi:type="dcterms:W3CDTF">2018-05-11T01:54:04Z</dcterms:modified>
</cp:coreProperties>
</file>